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6" r:id="rId5"/>
    <p:sldId id="260" r:id="rId6"/>
    <p:sldId id="261" r:id="rId7"/>
    <p:sldId id="265" r:id="rId8"/>
    <p:sldId id="263" r:id="rId9"/>
    <p:sldId id="264" r:id="rId1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60"/>
  </p:normalViewPr>
  <p:slideViewPr>
    <p:cSldViewPr>
      <p:cViewPr varScale="1">
        <p:scale>
          <a:sx n="47" d="100"/>
          <a:sy n="47" d="100"/>
        </p:scale>
        <p:origin x="-11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1CE6A31-1987-4ADB-BF71-372F6C4CC7CA}" type="datetimeFigureOut">
              <a:rPr lang="en-US" smtClean="0"/>
              <a:t>10/24/2013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8238A0E5-CD35-442F-92BD-E8510546725C}" type="slidenum">
              <a:rPr lang="en-US" smtClean="0"/>
              <a:t>‹#›</a:t>
            </a:fld>
            <a:endParaRPr lang="en-US"/>
          </a:p>
        </p:txBody>
      </p:sp>
    </p:spTree>
    <p:extLst>
      <p:ext uri="{BB962C8B-B14F-4D97-AF65-F5344CB8AC3E}">
        <p14:creationId xmlns:p14="http://schemas.microsoft.com/office/powerpoint/2010/main" val="321036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8A0E5-CD35-442F-92BD-E8510546725C}" type="slidenum">
              <a:rPr lang="en-US" smtClean="0"/>
              <a:t>3</a:t>
            </a:fld>
            <a:endParaRPr lang="en-US"/>
          </a:p>
        </p:txBody>
      </p:sp>
    </p:spTree>
    <p:extLst>
      <p:ext uri="{BB962C8B-B14F-4D97-AF65-F5344CB8AC3E}">
        <p14:creationId xmlns:p14="http://schemas.microsoft.com/office/powerpoint/2010/main" val="2155145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282D48F-A8C9-4C85-B99C-37933809695A}" type="datetimeFigureOut">
              <a:rPr lang="en-US" smtClean="0"/>
              <a:t>10/24/2013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63EE5DA-6AC3-44EC-B42C-215B0C29B2B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2D48F-A8C9-4C85-B99C-37933809695A}"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2D48F-A8C9-4C85-B99C-37933809695A}"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282D48F-A8C9-4C85-B99C-37933809695A}"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282D48F-A8C9-4C85-B99C-37933809695A}"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63EE5DA-6AC3-44EC-B42C-215B0C29B2B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2D48F-A8C9-4C85-B99C-37933809695A}"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282D48F-A8C9-4C85-B99C-37933809695A}"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282D48F-A8C9-4C85-B99C-37933809695A}"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2D48F-A8C9-4C85-B99C-37933809695A}"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282D48F-A8C9-4C85-B99C-37933809695A}"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282D48F-A8C9-4C85-B99C-37933809695A}"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3EE5DA-6AC3-44EC-B42C-215B0C29B2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282D48F-A8C9-4C85-B99C-37933809695A}" type="datetimeFigureOut">
              <a:rPr lang="en-US" smtClean="0"/>
              <a:t>10/24/2013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63EE5DA-6AC3-44EC-B42C-215B0C29B2B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914400"/>
          </a:xfrm>
        </p:spPr>
        <p:txBody>
          <a:bodyPr/>
          <a:lstStyle/>
          <a:p>
            <a:r>
              <a:rPr lang="en-US" dirty="0" smtClean="0">
                <a:solidFill>
                  <a:schemeClr val="bg1"/>
                </a:solidFill>
              </a:rPr>
              <a:t>Global</a:t>
            </a:r>
            <a:r>
              <a:rPr lang="en-US" dirty="0" smtClean="0">
                <a:solidFill>
                  <a:schemeClr val="tx1"/>
                </a:solidFill>
              </a:rPr>
              <a:t> </a:t>
            </a:r>
            <a:r>
              <a:rPr lang="en-US" dirty="0" smtClean="0">
                <a:solidFill>
                  <a:schemeClr val="bg1"/>
                </a:solidFill>
              </a:rPr>
              <a:t>Warming</a:t>
            </a:r>
            <a:endParaRPr lang="en-US" dirty="0">
              <a:solidFill>
                <a:schemeClr val="bg1"/>
              </a:solidFill>
            </a:endParaRPr>
          </a:p>
        </p:txBody>
      </p:sp>
      <p:sp>
        <p:nvSpPr>
          <p:cNvPr id="3" name="Subtitle 2"/>
          <p:cNvSpPr>
            <a:spLocks noGrp="1"/>
          </p:cNvSpPr>
          <p:nvPr>
            <p:ph type="subTitle" idx="1"/>
          </p:nvPr>
        </p:nvSpPr>
        <p:spPr>
          <a:xfrm>
            <a:off x="1371600" y="3810000"/>
            <a:ext cx="6400800" cy="1752600"/>
          </a:xfrm>
        </p:spPr>
        <p:txBody>
          <a:bodyPr/>
          <a:lstStyle/>
          <a:p>
            <a:r>
              <a:rPr lang="en-US" dirty="0" smtClean="0">
                <a:solidFill>
                  <a:srgbClr val="FF0000"/>
                </a:solidFill>
              </a:rPr>
              <a:t>By Ethan Cooper</a:t>
            </a:r>
          </a:p>
          <a:p>
            <a:r>
              <a:rPr lang="en-US" dirty="0">
                <a:solidFill>
                  <a:srgbClr val="FF0000"/>
                </a:solidFill>
              </a:rPr>
              <a:t>a</a:t>
            </a:r>
            <a:r>
              <a:rPr lang="en-US" dirty="0" smtClean="0">
                <a:solidFill>
                  <a:srgbClr val="FF0000"/>
                </a:solidFill>
              </a:rPr>
              <a:t>nd Sam Cook </a:t>
            </a:r>
            <a:endParaRPr lang="en-US" dirty="0">
              <a:solidFill>
                <a:srgbClr val="FF0000"/>
              </a:solidFill>
            </a:endParaRPr>
          </a:p>
        </p:txBody>
      </p:sp>
    </p:spTree>
    <p:extLst>
      <p:ext uri="{BB962C8B-B14F-4D97-AF65-F5344CB8AC3E}">
        <p14:creationId xmlns:p14="http://schemas.microsoft.com/office/powerpoint/2010/main" val="2105351981"/>
      </p:ext>
    </p:extLst>
  </p:cSld>
  <p:clrMapOvr>
    <a:masterClrMapping/>
  </p:clrMapOvr>
  <mc:AlternateContent xmlns:mc="http://schemas.openxmlformats.org/markup-compatibility/2006">
    <mc:Choice xmlns:p14="http://schemas.microsoft.com/office/powerpoint/2010/main" Requires="p14">
      <p:transition spd="slow" p14:dur="2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5400"/>
            <a:ext cx="8229600" cy="1143000"/>
          </a:xfrm>
        </p:spPr>
        <p:txBody>
          <a:bodyPr/>
          <a:lstStyle/>
          <a:p>
            <a:r>
              <a:rPr lang="en-US" dirty="0" smtClean="0"/>
              <a:t>Effects of Global Warming</a:t>
            </a:r>
            <a:endParaRPr lang="en-US" dirty="0"/>
          </a:p>
        </p:txBody>
      </p:sp>
      <p:sp>
        <p:nvSpPr>
          <p:cNvPr id="3" name="Content Placeholder 2"/>
          <p:cNvSpPr>
            <a:spLocks noGrp="1"/>
          </p:cNvSpPr>
          <p:nvPr>
            <p:ph idx="1"/>
          </p:nvPr>
        </p:nvSpPr>
        <p:spPr>
          <a:xfrm>
            <a:off x="304800" y="1143000"/>
            <a:ext cx="8229600" cy="4709160"/>
          </a:xfrm>
        </p:spPr>
        <p:txBody>
          <a:bodyPr>
            <a:normAutofit/>
          </a:bodyPr>
          <a:lstStyle/>
          <a:p>
            <a:r>
              <a:rPr lang="en-US" dirty="0" smtClean="0">
                <a:solidFill>
                  <a:schemeClr val="bg1"/>
                </a:solidFill>
              </a:rPr>
              <a:t>Global Warming could cause loss of wetlands and can damage water systems, Which increases the number of pollutants ( waste matter that contaminates water, air, or soil) entering the waterways.</a:t>
            </a:r>
          </a:p>
          <a:p>
            <a:r>
              <a:rPr lang="en-US" dirty="0" smtClean="0">
                <a:solidFill>
                  <a:schemeClr val="bg1"/>
                </a:solidFill>
              </a:rPr>
              <a:t>Global Warming can harm animals and plants  which hurts the humans to.</a:t>
            </a:r>
          </a:p>
          <a:p>
            <a:r>
              <a:rPr lang="en-US" dirty="0" smtClean="0">
                <a:solidFill>
                  <a:schemeClr val="bg1"/>
                </a:solidFill>
              </a:rPr>
              <a:t>This has a huge effect on our community, because there are tons of wetlands in our area.</a:t>
            </a:r>
          </a:p>
          <a:p>
            <a:endParaRPr lang="en-US" dirty="0" smtClean="0">
              <a:solidFill>
                <a:schemeClr val="bg1"/>
              </a:solidFill>
            </a:endParaRPr>
          </a:p>
        </p:txBody>
      </p:sp>
    </p:spTree>
    <p:extLst>
      <p:ext uri="{BB962C8B-B14F-4D97-AF65-F5344CB8AC3E}">
        <p14:creationId xmlns:p14="http://schemas.microsoft.com/office/powerpoint/2010/main" val="12953777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xit" presetSubtype="4" fill="hold" grpId="0" nodeType="clickEffect">
                                  <p:stCondLst>
                                    <p:cond delay="0"/>
                                  </p:stCondLst>
                                  <p:childTnLst>
                                    <p:anim calcmode="lin" valueType="num">
                                      <p:cBhvr additive="base">
                                        <p:cTn id="17" dur="500"/>
                                        <p:tgtEl>
                                          <p:spTgt spid="3">
                                            <p:txEl>
                                              <p:pRg st="0" end="0"/>
                                            </p:txEl>
                                          </p:spTgt>
                                        </p:tgtEl>
                                        <p:attrNameLst>
                                          <p:attrName>ppt_y</p:attrName>
                                        </p:attrNameLst>
                                      </p:cBhvr>
                                      <p:tavLst>
                                        <p:tav tm="0">
                                          <p:val>
                                            <p:strVal val="#ppt_y"/>
                                          </p:val>
                                        </p:tav>
                                        <p:tav tm="100000">
                                          <p:val>
                                            <p:strVal val="#ppt_y+#ppt_h*1.125000"/>
                                          </p:val>
                                        </p:tav>
                                      </p:tavLst>
                                    </p:anim>
                                    <p:animEffect transition="out" filter="wipe(down)">
                                      <p:cBhvr>
                                        <p:cTn id="18" dur="500"/>
                                        <p:tgtEl>
                                          <p:spTgt spid="3">
                                            <p:txEl>
                                              <p:pRg st="0" end="0"/>
                                            </p:txEl>
                                          </p:spTgt>
                                        </p:tgtEl>
                                      </p:cBhvr>
                                    </p:animEffect>
                                    <p:set>
                                      <p:cBhvr>
                                        <p:cTn id="1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2" presetClass="exit" presetSubtype="4" fill="hold" grpId="0" nodeType="clickEffect">
                                  <p:stCondLst>
                                    <p:cond delay="0"/>
                                  </p:stCondLst>
                                  <p:childTnLst>
                                    <p:anim calcmode="lin" valueType="num">
                                      <p:cBhvr additive="base">
                                        <p:cTn id="23" dur="500"/>
                                        <p:tgtEl>
                                          <p:spTgt spid="3">
                                            <p:txEl>
                                              <p:pRg st="1" end="1"/>
                                            </p:txEl>
                                          </p:spTgt>
                                        </p:tgtEl>
                                        <p:attrNameLst>
                                          <p:attrName>ppt_y</p:attrName>
                                        </p:attrNameLst>
                                      </p:cBhvr>
                                      <p:tavLst>
                                        <p:tav tm="0">
                                          <p:val>
                                            <p:strVal val="#ppt_y"/>
                                          </p:val>
                                        </p:tav>
                                        <p:tav tm="100000">
                                          <p:val>
                                            <p:strVal val="#ppt_y+#ppt_h*1.125000"/>
                                          </p:val>
                                        </p:tav>
                                      </p:tavLst>
                                    </p:anim>
                                    <p:animEffect transition="out" filter="wipe(down)">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2" presetClass="exit" presetSubtype="4" fill="hold" grpId="0" nodeType="clickEffect">
                                  <p:stCondLst>
                                    <p:cond delay="0"/>
                                  </p:stCondLst>
                                  <p:childTnLst>
                                    <p:anim calcmode="lin" valueType="num">
                                      <p:cBhvr additive="base">
                                        <p:cTn id="29" dur="500"/>
                                        <p:tgtEl>
                                          <p:spTgt spid="3">
                                            <p:txEl>
                                              <p:pRg st="2" end="2"/>
                                            </p:txEl>
                                          </p:spTgt>
                                        </p:tgtEl>
                                        <p:attrNameLst>
                                          <p:attrName>ppt_y</p:attrName>
                                        </p:attrNameLst>
                                      </p:cBhvr>
                                      <p:tavLst>
                                        <p:tav tm="0">
                                          <p:val>
                                            <p:strVal val="#ppt_y"/>
                                          </p:val>
                                        </p:tav>
                                        <p:tav tm="100000">
                                          <p:val>
                                            <p:strVal val="#ppt_y+#ppt_h*1.125000"/>
                                          </p:val>
                                        </p:tav>
                                      </p:tavLst>
                                    </p:anim>
                                    <p:animEffect transition="out" filter="wipe(down)">
                                      <p:cBhvr>
                                        <p:cTn id="30" dur="500"/>
                                        <p:tgtEl>
                                          <p:spTgt spid="3">
                                            <p:txEl>
                                              <p:pRg st="2" end="2"/>
                                            </p:txEl>
                                          </p:spTgt>
                                        </p:tgtEl>
                                      </p:cBhvr>
                                    </p:animEffect>
                                    <p:set>
                                      <p:cBhvr>
                                        <p:cTn id="3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Ozone Layer </a:t>
            </a:r>
            <a:endParaRPr lang="en-US" dirty="0"/>
          </a:p>
        </p:txBody>
      </p:sp>
      <p:sp>
        <p:nvSpPr>
          <p:cNvPr id="3" name="Content Placeholder 2"/>
          <p:cNvSpPr>
            <a:spLocks noGrp="1"/>
          </p:cNvSpPr>
          <p:nvPr>
            <p:ph idx="1"/>
          </p:nvPr>
        </p:nvSpPr>
        <p:spPr/>
        <p:txBody>
          <a:bodyPr/>
          <a:lstStyle/>
          <a:p>
            <a:r>
              <a:rPr lang="en-US" dirty="0" smtClean="0">
                <a:solidFill>
                  <a:schemeClr val="bg1"/>
                </a:solidFill>
              </a:rPr>
              <a:t>The Ozone Layer is depleting faster and faster each year.</a:t>
            </a:r>
          </a:p>
          <a:p>
            <a:r>
              <a:rPr lang="en-US" dirty="0" smtClean="0">
                <a:solidFill>
                  <a:schemeClr val="bg1"/>
                </a:solidFill>
              </a:rPr>
              <a:t>The Ozone Layer has depleted 20% in the mid-1980s</a:t>
            </a:r>
            <a:endParaRPr lang="en-US" dirty="0">
              <a:solidFill>
                <a:schemeClr val="bg1"/>
              </a:solidFill>
            </a:endParaRPr>
          </a:p>
        </p:txBody>
      </p:sp>
    </p:spTree>
    <p:extLst>
      <p:ext uri="{BB962C8B-B14F-4D97-AF65-F5344CB8AC3E}">
        <p14:creationId xmlns:p14="http://schemas.microsoft.com/office/powerpoint/2010/main" val="181068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3" presetClass="exit" presetSubtype="0" fill="hold" grpId="0" nodeType="clickEffect">
                                  <p:stCondLst>
                                    <p:cond delay="0"/>
                                  </p:stCondLst>
                                  <p:childTnLst>
                                    <p:anim calcmode="lin" valueType="num">
                                      <p:cBhvr>
                                        <p:cTn id="18" dur="600" decel="50000">
                                          <p:stCondLst>
                                            <p:cond delay="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400">
                                          <p:stCondLst>
                                            <p:cond delay="600"/>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20" dur="600" decel="50000">
                                          <p:stCondLst>
                                            <p:cond delay="0"/>
                                          </p:stCondLst>
                                        </p:cTn>
                                        <p:tgtEl>
                                          <p:spTgt spid="3">
                                            <p:txEl>
                                              <p:pRg st="0" end="0"/>
                                            </p:txEl>
                                          </p:spTgt>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1" dur="400">
                                          <p:stCondLst>
                                            <p:cond delay="600"/>
                                          </p:stCondLst>
                                        </p:cTn>
                                        <p:tgtEl>
                                          <p:spTgt spid="3">
                                            <p:txEl>
                                              <p:pRg st="0" end="0"/>
                                            </p:txEl>
                                          </p:spTgt>
                                        </p:tgtEl>
                                        <p:attrNameLst>
                                          <p:attrName>ppt_y</p:attrName>
                                        </p:attrNameLst>
                                      </p:cBhvr>
                                      <p:tavLst>
                                        <p:tav tm="0">
                                          <p:val>
                                            <p:strVal val="ppt_y"/>
                                          </p:val>
                                        </p:tav>
                                        <p:tav tm="100000">
                                          <p:val>
                                            <p:strVal val="ppt_y"/>
                                          </p:val>
                                        </p:tav>
                                      </p:tavLst>
                                    </p:anim>
                                    <p:animEffect transition="out" filter="fade">
                                      <p:cBhvr>
                                        <p:cTn id="22" dur="100">
                                          <p:stCondLst>
                                            <p:cond delay="900"/>
                                          </p:stCondLst>
                                        </p:cTn>
                                        <p:tgtEl>
                                          <p:spTgt spid="3">
                                            <p:txEl>
                                              <p:pRg st="0" end="0"/>
                                            </p:txEl>
                                          </p:spTgt>
                                        </p:tgtEl>
                                      </p:cBhvr>
                                    </p:animEffect>
                                    <p:set>
                                      <p:cBhvr>
                                        <p:cTn id="23"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3" presetClass="exit" presetSubtype="0" fill="hold" grpId="0" nodeType="clickEffect">
                                  <p:stCondLst>
                                    <p:cond delay="0"/>
                                  </p:stCondLst>
                                  <p:childTnLst>
                                    <p:anim calcmode="lin" valueType="num">
                                      <p:cBhvr>
                                        <p:cTn id="27" dur="600" decel="50000">
                                          <p:stCondLst>
                                            <p:cond delay="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400">
                                          <p:stCondLst>
                                            <p:cond delay="600"/>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29" dur="600" decel="50000">
                                          <p:stCondLst>
                                            <p:cond delay="0"/>
                                          </p:stCondLst>
                                        </p:cTn>
                                        <p:tgtEl>
                                          <p:spTgt spid="3">
                                            <p:txEl>
                                              <p:pRg st="1" end="1"/>
                                            </p:txEl>
                                          </p:spTgt>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30" dur="400">
                                          <p:stCondLst>
                                            <p:cond delay="600"/>
                                          </p:stCondLst>
                                        </p:cTn>
                                        <p:tgtEl>
                                          <p:spTgt spid="3">
                                            <p:txEl>
                                              <p:pRg st="1" end="1"/>
                                            </p:txEl>
                                          </p:spTgt>
                                        </p:tgtEl>
                                        <p:attrNameLst>
                                          <p:attrName>ppt_y</p:attrName>
                                        </p:attrNameLst>
                                      </p:cBhvr>
                                      <p:tavLst>
                                        <p:tav tm="0">
                                          <p:val>
                                            <p:strVal val="ppt_y"/>
                                          </p:val>
                                        </p:tav>
                                        <p:tav tm="100000">
                                          <p:val>
                                            <p:strVal val="ppt_y"/>
                                          </p:val>
                                        </p:tav>
                                      </p:tavLst>
                                    </p:anim>
                                    <p:animEffect transition="out" filter="fade">
                                      <p:cBhvr>
                                        <p:cTn id="31" dur="100">
                                          <p:stCondLst>
                                            <p:cond delay="900"/>
                                          </p:stCondLst>
                                        </p:cTn>
                                        <p:tgtEl>
                                          <p:spTgt spid="3">
                                            <p:txEl>
                                              <p:pRg st="1" end="1"/>
                                            </p:txEl>
                                          </p:spTgt>
                                        </p:tgtEl>
                                      </p:cBhvr>
                                    </p:animEffect>
                                    <p:set>
                                      <p:cBhvr>
                                        <p:cTn id="32"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a:t>
            </a:r>
            <a:endParaRPr lang="en-US" dirty="0"/>
          </a:p>
        </p:txBody>
      </p:sp>
      <p:sp>
        <p:nvSpPr>
          <p:cNvPr id="3" name="Content Placeholder 2"/>
          <p:cNvSpPr>
            <a:spLocks noGrp="1"/>
          </p:cNvSpPr>
          <p:nvPr>
            <p:ph idx="1"/>
          </p:nvPr>
        </p:nvSpPr>
        <p:spPr/>
        <p:txBody>
          <a:bodyPr>
            <a:normAutofit lnSpcReduction="10000"/>
          </a:bodyPr>
          <a:lstStyle/>
          <a:p>
            <a:r>
              <a:rPr lang="en-US" dirty="0">
                <a:solidFill>
                  <a:srgbClr val="FF0000"/>
                </a:solidFill>
              </a:rPr>
              <a:t>Fossil </a:t>
            </a:r>
            <a:r>
              <a:rPr lang="en-US" dirty="0" smtClean="0">
                <a:solidFill>
                  <a:srgbClr val="FF0000"/>
                </a:solidFill>
              </a:rPr>
              <a:t>fuels are natural resources, such as coal, iron and sometimes charcoal. Fossil fuels provide huge amounts of energy, but like few others, it’s not sustainable, and it is massively unhealthy for the planet. Nova Scotia is the only province that still uses fossil fuels. </a:t>
            </a:r>
            <a:endParaRPr lang="en-US" dirty="0">
              <a:solidFill>
                <a:srgbClr val="FF0000"/>
              </a:solidFill>
            </a:endParaRPr>
          </a:p>
          <a:p>
            <a:r>
              <a:rPr lang="en-US" dirty="0">
                <a:solidFill>
                  <a:srgbClr val="FF0000"/>
                </a:solidFill>
              </a:rPr>
              <a:t>Fossil </a:t>
            </a:r>
            <a:r>
              <a:rPr lang="en-US" dirty="0" smtClean="0">
                <a:solidFill>
                  <a:srgbClr val="FF0000"/>
                </a:solidFill>
              </a:rPr>
              <a:t>fuels </a:t>
            </a:r>
            <a:r>
              <a:rPr lang="en-US" dirty="0">
                <a:solidFill>
                  <a:srgbClr val="FF0000"/>
                </a:solidFill>
              </a:rPr>
              <a:t>have been in </a:t>
            </a:r>
            <a:r>
              <a:rPr lang="en-US" dirty="0" smtClean="0">
                <a:solidFill>
                  <a:srgbClr val="FF0000"/>
                </a:solidFill>
              </a:rPr>
              <a:t>Nova </a:t>
            </a:r>
            <a:r>
              <a:rPr lang="en-US" dirty="0">
                <a:solidFill>
                  <a:srgbClr val="FF0000"/>
                </a:solidFill>
              </a:rPr>
              <a:t>S</a:t>
            </a:r>
            <a:r>
              <a:rPr lang="en-US" dirty="0" smtClean="0">
                <a:solidFill>
                  <a:srgbClr val="FF0000"/>
                </a:solidFill>
              </a:rPr>
              <a:t>cotia </a:t>
            </a:r>
            <a:r>
              <a:rPr lang="en-US" dirty="0">
                <a:solidFill>
                  <a:srgbClr val="FF0000"/>
                </a:solidFill>
              </a:rPr>
              <a:t>for hundreds of years, especially in Cape Breton, but it is really hurting the environment  and causing Global Warming</a:t>
            </a:r>
            <a:r>
              <a:rPr lang="en-US" dirty="0" smtClean="0">
                <a:solidFill>
                  <a:srgbClr val="FF0000"/>
                </a:solidFill>
              </a:rPr>
              <a:t>.</a:t>
            </a:r>
          </a:p>
          <a:p>
            <a:r>
              <a:rPr lang="en-US" dirty="0" smtClean="0">
                <a:solidFill>
                  <a:srgbClr val="FF0000"/>
                </a:solidFill>
              </a:rPr>
              <a:t>The fossil fuel industry's started 1700s</a:t>
            </a:r>
            <a:endParaRPr lang="en-US" dirty="0">
              <a:solidFill>
                <a:srgbClr val="FF0000"/>
              </a:solidFill>
            </a:endParaRPr>
          </a:p>
          <a:p>
            <a:endParaRPr lang="en-US" dirty="0"/>
          </a:p>
        </p:txBody>
      </p:sp>
    </p:spTree>
    <p:extLst>
      <p:ext uri="{BB962C8B-B14F-4D97-AF65-F5344CB8AC3E}">
        <p14:creationId xmlns:p14="http://schemas.microsoft.com/office/powerpoint/2010/main" val="123202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0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xit" presetSubtype="21" fill="hold" grpId="0" nodeType="clickEffect">
                                  <p:stCondLst>
                                    <p:cond delay="0"/>
                                  </p:stCondLst>
                                  <p:childTnLst>
                                    <p:animEffect transition="out" filter="barn(inVertical)">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xit" presetSubtype="21" fill="hold" grpId="0" nodeType="clickEffect">
                                  <p:stCondLst>
                                    <p:cond delay="0"/>
                                  </p:stCondLst>
                                  <p:childTnLst>
                                    <p:animEffect transition="out" filter="barn(inVertical)">
                                      <p:cBhvr>
                                        <p:cTn id="22" dur="500"/>
                                        <p:tgtEl>
                                          <p:spTgt spid="3">
                                            <p:txEl>
                                              <p:pRg st="1" end="1"/>
                                            </p:txEl>
                                          </p:spTgt>
                                        </p:tgtEl>
                                      </p:cBhvr>
                                    </p:animEffect>
                                    <p:set>
                                      <p:cBhvr>
                                        <p:cTn id="23"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6" presetClass="exit" presetSubtype="21" fill="hold" grpId="0" nodeType="clickEffect">
                                  <p:stCondLst>
                                    <p:cond delay="0"/>
                                  </p:stCondLst>
                                  <p:childTnLst>
                                    <p:animEffect transition="out" filter="barn(inVertical)">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Littering </a:t>
            </a:r>
            <a:endParaRPr lang="en-US" dirty="0"/>
          </a:p>
        </p:txBody>
      </p:sp>
      <p:sp>
        <p:nvSpPr>
          <p:cNvPr id="3" name="Content Placeholder 2"/>
          <p:cNvSpPr>
            <a:spLocks noGrp="1"/>
          </p:cNvSpPr>
          <p:nvPr>
            <p:ph idx="1"/>
          </p:nvPr>
        </p:nvSpPr>
        <p:spPr/>
        <p:txBody>
          <a:bodyPr/>
          <a:lstStyle/>
          <a:p>
            <a:r>
              <a:rPr lang="en-US" dirty="0" smtClean="0">
                <a:solidFill>
                  <a:srgbClr val="FFFF00"/>
                </a:solidFill>
              </a:rPr>
              <a:t>Littering is one of the smallest things that could cause Global Warming but one of the most important things of Global warming because everyone is doing it.</a:t>
            </a:r>
            <a:endParaRPr lang="en-US" dirty="0">
              <a:solidFill>
                <a:srgbClr val="FFFF00"/>
              </a:solidFill>
            </a:endParaRPr>
          </a:p>
        </p:txBody>
      </p:sp>
    </p:spTree>
    <p:extLst>
      <p:ext uri="{BB962C8B-B14F-4D97-AF65-F5344CB8AC3E}">
        <p14:creationId xmlns:p14="http://schemas.microsoft.com/office/powerpoint/2010/main" val="4200798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3">
                                            <p:txEl>
                                              <p:pRg st="0" end="0"/>
                                            </p:txEl>
                                          </p:spTgt>
                                        </p:tgtEl>
                                        <p:attrNameLst>
                                          <p:attrName>ppt_w</p:attrName>
                                        </p:attrNameLst>
                                      </p:cBhvr>
                                      <p:tavLst>
                                        <p:tav tm="0">
                                          <p:val>
                                            <p:strVal val="ppt_w"/>
                                          </p:val>
                                        </p:tav>
                                        <p:tav tm="100000">
                                          <p:val>
                                            <p:fltVal val="0"/>
                                          </p:val>
                                        </p:tav>
                                      </p:tavLst>
                                    </p:anim>
                                    <p:anim calcmode="lin" valueType="num">
                                      <p:cBhvr>
                                        <p:cTn id="12"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lstStyle/>
          <a:p>
            <a:r>
              <a:rPr lang="en-US" dirty="0" smtClean="0">
                <a:solidFill>
                  <a:srgbClr val="FF0000"/>
                </a:solidFill>
              </a:rPr>
              <a:t>Climate Change</a:t>
            </a:r>
            <a:endParaRPr lang="en-US" dirty="0">
              <a:solidFill>
                <a:srgbClr val="FF0000"/>
              </a:solidFill>
            </a:endParaRPr>
          </a:p>
        </p:txBody>
      </p:sp>
      <p:sp>
        <p:nvSpPr>
          <p:cNvPr id="3" name="Content Placeholder 2"/>
          <p:cNvSpPr>
            <a:spLocks noGrp="1"/>
          </p:cNvSpPr>
          <p:nvPr>
            <p:ph idx="1"/>
          </p:nvPr>
        </p:nvSpPr>
        <p:spPr/>
        <p:txBody>
          <a:bodyPr/>
          <a:lstStyle/>
          <a:p>
            <a:pPr marL="137160" indent="0">
              <a:buNone/>
            </a:pPr>
            <a:endParaRPr lang="en-US" dirty="0" smtClean="0">
              <a:solidFill>
                <a:schemeClr val="bg1"/>
              </a:solidFill>
            </a:endParaRPr>
          </a:p>
          <a:p>
            <a:r>
              <a:rPr lang="en-US" dirty="0" smtClean="0">
                <a:solidFill>
                  <a:schemeClr val="bg1"/>
                </a:solidFill>
              </a:rPr>
              <a:t>Based </a:t>
            </a:r>
            <a:r>
              <a:rPr lang="en-US" dirty="0">
                <a:solidFill>
                  <a:schemeClr val="bg1"/>
                </a:solidFill>
              </a:rPr>
              <a:t>Average temperatures have climbed 1.4 </a:t>
            </a:r>
            <a:r>
              <a:rPr lang="en-US" dirty="0" smtClean="0">
                <a:solidFill>
                  <a:schemeClr val="bg1"/>
                </a:solidFill>
              </a:rPr>
              <a:t>degrees Fahrenheit (0.8 degrees Celsius) </a:t>
            </a:r>
          </a:p>
          <a:p>
            <a:r>
              <a:rPr lang="en-US" dirty="0" smtClean="0">
                <a:solidFill>
                  <a:schemeClr val="bg1"/>
                </a:solidFill>
              </a:rPr>
              <a:t> With the work of 2500 scientists. They found out that humans have caused all, or most of the current Global Warming effects.</a:t>
            </a:r>
          </a:p>
          <a:p>
            <a:r>
              <a:rPr lang="en-US" dirty="0" smtClean="0">
                <a:solidFill>
                  <a:schemeClr val="bg1"/>
                </a:solidFill>
              </a:rPr>
              <a:t>Global Warming that’s caused by humans is called anthropogenic Climate Change</a:t>
            </a:r>
            <a:endParaRPr lang="en-US" dirty="0">
              <a:solidFill>
                <a:schemeClr val="bg1"/>
              </a:solidFill>
            </a:endParaRPr>
          </a:p>
        </p:txBody>
      </p:sp>
    </p:spTree>
    <p:extLst>
      <p:ext uri="{BB962C8B-B14F-4D97-AF65-F5344CB8AC3E}">
        <p14:creationId xmlns:p14="http://schemas.microsoft.com/office/powerpoint/2010/main" val="19571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xit" presetSubtype="0" fill="hold" grpId="0" nodeType="clickEffect">
                                  <p:stCondLst>
                                    <p:cond delay="0"/>
                                  </p:stCondLst>
                                  <p:childTnLst>
                                    <p:anim calcmode="lin" valueType="num">
                                      <p:cBhvr>
                                        <p:cTn id="26" dur="1000"/>
                                        <p:tgtEl>
                                          <p:spTgt spid="3">
                                            <p:txEl>
                                              <p:pRg st="1" end="1"/>
                                            </p:txEl>
                                          </p:spTgt>
                                        </p:tgtEl>
                                        <p:attrNameLst>
                                          <p:attrName>ppt_w</p:attrName>
                                        </p:attrNameLst>
                                      </p:cBhvr>
                                      <p:tavLst>
                                        <p:tav tm="0">
                                          <p:val>
                                            <p:strVal val="ppt_w"/>
                                          </p:val>
                                        </p:tav>
                                        <p:tav tm="100000">
                                          <p:val>
                                            <p:fltVal val="0"/>
                                          </p:val>
                                        </p:tav>
                                      </p:tavLst>
                                    </p:anim>
                                    <p:anim calcmode="lin" valueType="num">
                                      <p:cBhvr>
                                        <p:cTn id="27" dur="1000"/>
                                        <p:tgtEl>
                                          <p:spTgt spid="3">
                                            <p:txEl>
                                              <p:pRg st="1" end="1"/>
                                            </p:txEl>
                                          </p:spTgt>
                                        </p:tgtEl>
                                        <p:attrNameLst>
                                          <p:attrName>ppt_h</p:attrName>
                                        </p:attrNameLst>
                                      </p:cBhvr>
                                      <p:tavLst>
                                        <p:tav tm="0">
                                          <p:val>
                                            <p:strVal val="ppt_h"/>
                                          </p:val>
                                        </p:tav>
                                        <p:tav tm="100000">
                                          <p:val>
                                            <p:fltVal val="0"/>
                                          </p:val>
                                        </p:tav>
                                      </p:tavLst>
                                    </p:anim>
                                    <p:anim calcmode="lin" valueType="num">
                                      <p:cBhvr>
                                        <p:cTn id="28" dur="1000"/>
                                        <p:tgtEl>
                                          <p:spTgt spid="3">
                                            <p:txEl>
                                              <p:pRg st="1" end="1"/>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29" dur="1000"/>
                                        <p:tgtEl>
                                          <p:spTgt spid="3">
                                            <p:txEl>
                                              <p:pRg st="1" end="1"/>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0"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5" presetClass="exit" presetSubtype="0" fill="hold" grpId="0" nodeType="clickEffect">
                                  <p:stCondLst>
                                    <p:cond delay="0"/>
                                  </p:stCondLst>
                                  <p:childTnLst>
                                    <p:anim calcmode="lin" valueType="num">
                                      <p:cBhvr>
                                        <p:cTn id="34" dur="1000"/>
                                        <p:tgtEl>
                                          <p:spTgt spid="3">
                                            <p:txEl>
                                              <p:pRg st="2" end="2"/>
                                            </p:txEl>
                                          </p:spTgt>
                                        </p:tgtEl>
                                        <p:attrNameLst>
                                          <p:attrName>ppt_w</p:attrName>
                                        </p:attrNameLst>
                                      </p:cBhvr>
                                      <p:tavLst>
                                        <p:tav tm="0">
                                          <p:val>
                                            <p:strVal val="ppt_w"/>
                                          </p:val>
                                        </p:tav>
                                        <p:tav tm="100000">
                                          <p:val>
                                            <p:fltVal val="0"/>
                                          </p:val>
                                        </p:tav>
                                      </p:tavLst>
                                    </p:anim>
                                    <p:anim calcmode="lin" valueType="num">
                                      <p:cBhvr>
                                        <p:cTn id="35" dur="1000"/>
                                        <p:tgtEl>
                                          <p:spTgt spid="3">
                                            <p:txEl>
                                              <p:pRg st="2" end="2"/>
                                            </p:txEl>
                                          </p:spTgt>
                                        </p:tgtEl>
                                        <p:attrNameLst>
                                          <p:attrName>ppt_h</p:attrName>
                                        </p:attrNameLst>
                                      </p:cBhvr>
                                      <p:tavLst>
                                        <p:tav tm="0">
                                          <p:val>
                                            <p:strVal val="ppt_h"/>
                                          </p:val>
                                        </p:tav>
                                        <p:tav tm="100000">
                                          <p:val>
                                            <p:fltVal val="0"/>
                                          </p:val>
                                        </p:tav>
                                      </p:tavLst>
                                    </p:anim>
                                    <p:anim calcmode="lin" valueType="num">
                                      <p:cBhvr>
                                        <p:cTn id="36" dur="1000"/>
                                        <p:tgtEl>
                                          <p:spTgt spid="3">
                                            <p:txEl>
                                              <p:pRg st="2" end="2"/>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7" dur="1000"/>
                                        <p:tgtEl>
                                          <p:spTgt spid="3">
                                            <p:txEl>
                                              <p:pRg st="2" end="2"/>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8"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5" presetClass="exit" presetSubtype="0" fill="hold" grpId="0" nodeType="clickEffect">
                                  <p:stCondLst>
                                    <p:cond delay="0"/>
                                  </p:stCondLst>
                                  <p:childTnLst>
                                    <p:anim calcmode="lin" valueType="num">
                                      <p:cBhvr>
                                        <p:cTn id="42" dur="1000"/>
                                        <p:tgtEl>
                                          <p:spTgt spid="3">
                                            <p:txEl>
                                              <p:pRg st="3" end="3"/>
                                            </p:txEl>
                                          </p:spTgt>
                                        </p:tgtEl>
                                        <p:attrNameLst>
                                          <p:attrName>ppt_w</p:attrName>
                                        </p:attrNameLst>
                                      </p:cBhvr>
                                      <p:tavLst>
                                        <p:tav tm="0">
                                          <p:val>
                                            <p:strVal val="ppt_w"/>
                                          </p:val>
                                        </p:tav>
                                        <p:tav tm="100000">
                                          <p:val>
                                            <p:fltVal val="0"/>
                                          </p:val>
                                        </p:tav>
                                      </p:tavLst>
                                    </p:anim>
                                    <p:anim calcmode="lin" valueType="num">
                                      <p:cBhvr>
                                        <p:cTn id="43" dur="1000"/>
                                        <p:tgtEl>
                                          <p:spTgt spid="3">
                                            <p:txEl>
                                              <p:pRg st="3" end="3"/>
                                            </p:txEl>
                                          </p:spTgt>
                                        </p:tgtEl>
                                        <p:attrNameLst>
                                          <p:attrName>ppt_h</p:attrName>
                                        </p:attrNameLst>
                                      </p:cBhvr>
                                      <p:tavLst>
                                        <p:tav tm="0">
                                          <p:val>
                                            <p:strVal val="ppt_h"/>
                                          </p:val>
                                        </p:tav>
                                        <p:tav tm="100000">
                                          <p:val>
                                            <p:fltVal val="0"/>
                                          </p:val>
                                        </p:tav>
                                      </p:tavLst>
                                    </p:anim>
                                    <p:anim calcmode="lin" valueType="num">
                                      <p:cBhvr>
                                        <p:cTn id="44" dur="1000"/>
                                        <p:tgtEl>
                                          <p:spTgt spid="3">
                                            <p:txEl>
                                              <p:pRg st="3" end="3"/>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45" dur="1000"/>
                                        <p:tgtEl>
                                          <p:spTgt spid="3">
                                            <p:txEl>
                                              <p:pRg st="3" end="3"/>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46"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1000" r="-4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Will This Affect In Hebbville?</a:t>
            </a:r>
            <a:endParaRPr lang="en-US" dirty="0"/>
          </a:p>
        </p:txBody>
      </p:sp>
      <p:sp>
        <p:nvSpPr>
          <p:cNvPr id="3" name="Content Placeholder 2"/>
          <p:cNvSpPr>
            <a:spLocks noGrp="1"/>
          </p:cNvSpPr>
          <p:nvPr>
            <p:ph idx="1"/>
          </p:nvPr>
        </p:nvSpPr>
        <p:spPr/>
        <p:txBody>
          <a:bodyPr/>
          <a:lstStyle/>
          <a:p>
            <a:r>
              <a:rPr lang="en-US" dirty="0" smtClean="0"/>
              <a:t>Due to Global Warming,  the river temperatures will increase. Because of this, it will cause pre-spawning death in some river fish, and salmon, but it will cause good conditions for tuna,  hake, and squid when they migrate to the south. This has a huge affect on Hebbville, as there are many rivers here.</a:t>
            </a:r>
            <a:endParaRPr lang="en-US" dirty="0"/>
          </a:p>
        </p:txBody>
      </p:sp>
    </p:spTree>
    <p:extLst>
      <p:ext uri="{BB962C8B-B14F-4D97-AF65-F5344CB8AC3E}">
        <p14:creationId xmlns:p14="http://schemas.microsoft.com/office/powerpoint/2010/main" val="200125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xit" presetSubtype="0" fill="hold" nodeType="clickEffect">
                                  <p:stCondLst>
                                    <p:cond delay="0"/>
                                  </p:stCondLst>
                                  <p:childTnLst>
                                    <p:animEffect transition="out" filter="fade">
                                      <p:cBhvr>
                                        <p:cTn id="11" dur="2000"/>
                                        <p:tgtEl>
                                          <p:spTgt spid="3">
                                            <p:txEl>
                                              <p:pRg st="0" end="0"/>
                                            </p:txEl>
                                          </p:spTgt>
                                        </p:tgtEl>
                                      </p:cBhvr>
                                    </p:animEffect>
                                    <p:anim calcmode="lin" valueType="num">
                                      <p:cBhvr>
                                        <p:cTn id="12" dur="2000"/>
                                        <p:tgtEl>
                                          <p:spTgt spid="3">
                                            <p:txEl>
                                              <p:pRg st="0" end="0"/>
                                            </p:txEl>
                                          </p:spTgt>
                                        </p:tgtEl>
                                        <p:attrNameLst>
                                          <p:attrName>style.rotation</p:attrName>
                                        </p:attrNameLst>
                                      </p:cBhvr>
                                      <p:tavLst>
                                        <p:tav tm="0">
                                          <p:val>
                                            <p:fltVal val="0"/>
                                          </p:val>
                                        </p:tav>
                                        <p:tav tm="100000">
                                          <p:val>
                                            <p:fltVal val="720"/>
                                          </p:val>
                                        </p:tav>
                                      </p:tavLst>
                                    </p:anim>
                                    <p:anim calcmode="lin" valueType="num">
                                      <p:cBhvr>
                                        <p:cTn id="13" dur="2000"/>
                                        <p:tgtEl>
                                          <p:spTgt spid="3">
                                            <p:txEl>
                                              <p:pRg st="0" end="0"/>
                                            </p:txEl>
                                          </p:spTgt>
                                        </p:tgtEl>
                                        <p:attrNameLst>
                                          <p:attrName>ppt_h</p:attrName>
                                        </p:attrNameLst>
                                      </p:cBhvr>
                                      <p:tavLst>
                                        <p:tav tm="0">
                                          <p:val>
                                            <p:strVal val="ppt_h"/>
                                          </p:val>
                                        </p:tav>
                                        <p:tav tm="100000">
                                          <p:val>
                                            <p:fltVal val="0"/>
                                          </p:val>
                                        </p:tav>
                                      </p:tavLst>
                                    </p:anim>
                                    <p:anim calcmode="lin" valueType="num">
                                      <p:cBhvr>
                                        <p:cTn id="14" dur="2000"/>
                                        <p:tgtEl>
                                          <p:spTgt spid="3">
                                            <p:txEl>
                                              <p:pRg st="0" end="0"/>
                                            </p:txEl>
                                          </p:spTgt>
                                        </p:tgtEl>
                                        <p:attrNameLst>
                                          <p:attrName>ppt_w</p:attrName>
                                        </p:attrNameLst>
                                      </p:cBhvr>
                                      <p:tavLst>
                                        <p:tav tm="0">
                                          <p:val>
                                            <p:strVal val="ppt_w"/>
                                          </p:val>
                                        </p:tav>
                                        <p:tav tm="100000">
                                          <p:val>
                                            <p:fltVal val="0"/>
                                          </p:val>
                                        </p:tav>
                                      </p:tavLst>
                                    </p:anim>
                                    <p:set>
                                      <p:cBhvr>
                                        <p:cTn id="15"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How </a:t>
            </a:r>
            <a:r>
              <a:rPr lang="en-US" dirty="0">
                <a:solidFill>
                  <a:schemeClr val="tx1"/>
                </a:solidFill>
              </a:rPr>
              <a:t>C</a:t>
            </a:r>
            <a:r>
              <a:rPr lang="en-US" dirty="0" smtClean="0">
                <a:solidFill>
                  <a:schemeClr val="tx1"/>
                </a:solidFill>
              </a:rPr>
              <a:t>an </a:t>
            </a:r>
            <a:r>
              <a:rPr lang="en-US" dirty="0">
                <a:solidFill>
                  <a:schemeClr val="tx1"/>
                </a:solidFill>
              </a:rPr>
              <a:t>W</a:t>
            </a:r>
            <a:r>
              <a:rPr lang="en-US" dirty="0" smtClean="0">
                <a:solidFill>
                  <a:schemeClr val="tx1"/>
                </a:solidFill>
              </a:rPr>
              <a:t>e Help </a:t>
            </a:r>
            <a:r>
              <a:rPr lang="en-US" dirty="0">
                <a:solidFill>
                  <a:schemeClr val="tx1"/>
                </a:solidFill>
              </a:rPr>
              <a:t>L</a:t>
            </a:r>
            <a:r>
              <a:rPr lang="en-US" dirty="0" smtClean="0">
                <a:solidFill>
                  <a:schemeClr val="tx1"/>
                </a:solidFill>
              </a:rPr>
              <a:t>ower Global Warming Percentages?</a:t>
            </a:r>
            <a:endParaRPr lang="en-US" dirty="0">
              <a:solidFill>
                <a:schemeClr val="tx1"/>
              </a:solidFill>
            </a:endParaRPr>
          </a:p>
        </p:txBody>
      </p:sp>
      <p:sp>
        <p:nvSpPr>
          <p:cNvPr id="3" name="Content Placeholder 2"/>
          <p:cNvSpPr>
            <a:spLocks noGrp="1"/>
          </p:cNvSpPr>
          <p:nvPr>
            <p:ph idx="1"/>
          </p:nvPr>
        </p:nvSpPr>
        <p:spPr>
          <a:xfrm>
            <a:off x="-10160" y="1828800"/>
            <a:ext cx="8229600" cy="4709160"/>
          </a:xfrm>
        </p:spPr>
        <p:txBody>
          <a:bodyPr/>
          <a:lstStyle/>
          <a:p>
            <a:r>
              <a:rPr lang="en-US" dirty="0" smtClean="0"/>
              <a:t>Our </a:t>
            </a:r>
            <a:r>
              <a:rPr lang="en-US" dirty="0"/>
              <a:t>community can’t stop Global Warming but it can lower </a:t>
            </a:r>
            <a:r>
              <a:rPr lang="en-US" dirty="0" smtClean="0"/>
              <a:t>the percentages.</a:t>
            </a:r>
          </a:p>
          <a:p>
            <a:r>
              <a:rPr lang="en-US" dirty="0" smtClean="0"/>
              <a:t>Try to stop littering.</a:t>
            </a:r>
            <a:endParaRPr lang="en-US" dirty="0"/>
          </a:p>
          <a:p>
            <a:r>
              <a:rPr lang="en-US" dirty="0" smtClean="0"/>
              <a:t>Try to save electricity.</a:t>
            </a:r>
          </a:p>
          <a:p>
            <a:r>
              <a:rPr lang="en-US" dirty="0" smtClean="0"/>
              <a:t>Don’t leave car </a:t>
            </a:r>
            <a:r>
              <a:rPr lang="en-US" dirty="0"/>
              <a:t>running when it doesn’t need to be on.</a:t>
            </a:r>
          </a:p>
          <a:p>
            <a:r>
              <a:rPr lang="en-US" dirty="0"/>
              <a:t>Use less hot </a:t>
            </a:r>
            <a:r>
              <a:rPr lang="en-US" dirty="0" smtClean="0"/>
              <a:t>water</a:t>
            </a:r>
            <a:r>
              <a:rPr lang="en-US" dirty="0"/>
              <a:t>.</a:t>
            </a:r>
          </a:p>
        </p:txBody>
      </p:sp>
    </p:spTree>
    <p:extLst>
      <p:ext uri="{BB962C8B-B14F-4D97-AF65-F5344CB8AC3E}">
        <p14:creationId xmlns:p14="http://schemas.microsoft.com/office/powerpoint/2010/main" val="3283514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iterate type="lt">
                                    <p:tmPct val="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iterate type="lt">
                                    <p:tmPct val="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iterate type="lt">
                                    <p:tmPct val="0"/>
                                  </p:iterate>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xit" presetSubtype="0" fill="hold" nodeType="clickEffect">
                                  <p:stCondLst>
                                    <p:cond delay="0"/>
                                  </p:stCondLst>
                                  <p:iterate type="lt">
                                    <p:tmPct val="10000"/>
                                  </p:iterate>
                                  <p:childTnLst>
                                    <p:anim calcmode="lin" valueType="num">
                                      <p:cBhvr>
                                        <p:cTn id="38" dur="500"/>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500"/>
                                        <p:tgtEl>
                                          <p:spTgt spid="3">
                                            <p:txEl>
                                              <p:pRg st="0" end="0"/>
                                            </p:txEl>
                                          </p:spTgt>
                                        </p:tgtEl>
                                        <p:attrNameLst>
                                          <p:attrName>ppt_y</p:attrName>
                                        </p:attrNameLst>
                                      </p:cBhvr>
                                      <p:tavLst>
                                        <p:tav tm="0">
                                          <p:val>
                                            <p:strVal val="ppt_y"/>
                                          </p:val>
                                        </p:tav>
                                        <p:tav tm="100000">
                                          <p:val>
                                            <p:strVal val="ppt_y"/>
                                          </p:val>
                                        </p:tav>
                                      </p:tavLst>
                                    </p:anim>
                                    <p:anim calcmode="lin" valueType="num">
                                      <p:cBhvr>
                                        <p:cTn id="40" dur="500"/>
                                        <p:tgtEl>
                                          <p:spTgt spid="3">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41" dur="500"/>
                                        <p:tgtEl>
                                          <p:spTgt spid="3">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42" dur="500" tmFilter="0,0; .5, 0; 1, 1"/>
                                        <p:tgtEl>
                                          <p:spTgt spid="3">
                                            <p:txEl>
                                              <p:pRg st="0" end="0"/>
                                            </p:txEl>
                                          </p:spTgt>
                                        </p:tgtEl>
                                      </p:cBhvr>
                                    </p:animEffect>
                                    <p:set>
                                      <p:cBhvr>
                                        <p:cTn id="43" dur="1" fill="hold">
                                          <p:stCondLst>
                                            <p:cond delay="499"/>
                                          </p:stCondLst>
                                        </p:cTn>
                                        <p:tgtEl>
                                          <p:spTgt spid="3">
                                            <p:txEl>
                                              <p:pRg st="0" end="0"/>
                                            </p:txEl>
                                          </p:spTgt>
                                        </p:tgtEl>
                                        <p:attrNameLst>
                                          <p:attrName>style.visibility</p:attrName>
                                        </p:attrNameLst>
                                      </p:cBhvr>
                                      <p:to>
                                        <p:strVal val="hidden"/>
                                      </p:to>
                                    </p:set>
                                  </p:childTnLst>
                                </p:cTn>
                              </p:par>
                              <p:par>
                                <p:cTn id="44" presetID="41" presetClass="exit" presetSubtype="0" fill="hold" nodeType="withEffect">
                                  <p:stCondLst>
                                    <p:cond delay="0"/>
                                  </p:stCondLst>
                                  <p:iterate type="lt">
                                    <p:tmPct val="10000"/>
                                  </p:iterate>
                                  <p:childTnLst>
                                    <p:anim calcmode="lin" valueType="num">
                                      <p:cBhvr>
                                        <p:cTn id="45" dur="500"/>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p:tgtEl>
                                          <p:spTgt spid="3">
                                            <p:txEl>
                                              <p:pRg st="1" end="1"/>
                                            </p:txEl>
                                          </p:spTgt>
                                        </p:tgtEl>
                                        <p:attrNameLst>
                                          <p:attrName>ppt_y</p:attrName>
                                        </p:attrNameLst>
                                      </p:cBhvr>
                                      <p:tavLst>
                                        <p:tav tm="0">
                                          <p:val>
                                            <p:strVal val="ppt_y"/>
                                          </p:val>
                                        </p:tav>
                                        <p:tav tm="100000">
                                          <p:val>
                                            <p:strVal val="ppt_y"/>
                                          </p:val>
                                        </p:tav>
                                      </p:tavLst>
                                    </p:anim>
                                    <p:anim calcmode="lin" valueType="num">
                                      <p:cBhvr>
                                        <p:cTn id="47" dur="500"/>
                                        <p:tgtEl>
                                          <p:spTgt spid="3">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48" dur="500"/>
                                        <p:tgtEl>
                                          <p:spTgt spid="3">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49" dur="500" tmFilter="0,0; .5, 0; 1, 1"/>
                                        <p:tgtEl>
                                          <p:spTgt spid="3">
                                            <p:txEl>
                                              <p:pRg st="1" end="1"/>
                                            </p:txEl>
                                          </p:spTgt>
                                        </p:tgtEl>
                                      </p:cBhvr>
                                    </p:animEffect>
                                    <p:set>
                                      <p:cBhvr>
                                        <p:cTn id="50" dur="1" fill="hold">
                                          <p:stCondLst>
                                            <p:cond delay="499"/>
                                          </p:stCondLst>
                                        </p:cTn>
                                        <p:tgtEl>
                                          <p:spTgt spid="3">
                                            <p:txEl>
                                              <p:pRg st="1" end="1"/>
                                            </p:txEl>
                                          </p:spTgt>
                                        </p:tgtEl>
                                        <p:attrNameLst>
                                          <p:attrName>style.visibility</p:attrName>
                                        </p:attrNameLst>
                                      </p:cBhvr>
                                      <p:to>
                                        <p:strVal val="hidden"/>
                                      </p:to>
                                    </p:set>
                                  </p:childTnLst>
                                </p:cTn>
                              </p:par>
                              <p:par>
                                <p:cTn id="51" presetID="41" presetClass="exit" presetSubtype="0" fill="hold" nodeType="withEffect">
                                  <p:stCondLst>
                                    <p:cond delay="0"/>
                                  </p:stCondLst>
                                  <p:iterate type="lt">
                                    <p:tmPct val="10000"/>
                                  </p:iterate>
                                  <p:childTnLst>
                                    <p:anim calcmode="lin" valueType="num">
                                      <p:cBhvr>
                                        <p:cTn id="52" dur="500"/>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p:tgtEl>
                                          <p:spTgt spid="3">
                                            <p:txEl>
                                              <p:pRg st="2" end="2"/>
                                            </p:txEl>
                                          </p:spTgt>
                                        </p:tgtEl>
                                        <p:attrNameLst>
                                          <p:attrName>ppt_y</p:attrName>
                                        </p:attrNameLst>
                                      </p:cBhvr>
                                      <p:tavLst>
                                        <p:tav tm="0">
                                          <p:val>
                                            <p:strVal val="ppt_y"/>
                                          </p:val>
                                        </p:tav>
                                        <p:tav tm="100000">
                                          <p:val>
                                            <p:strVal val="ppt_y"/>
                                          </p:val>
                                        </p:tav>
                                      </p:tavLst>
                                    </p:anim>
                                    <p:anim calcmode="lin" valueType="num">
                                      <p:cBhvr>
                                        <p:cTn id="54" dur="500"/>
                                        <p:tgtEl>
                                          <p:spTgt spid="3">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55" dur="500"/>
                                        <p:tgtEl>
                                          <p:spTgt spid="3">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56" dur="500" tmFilter="0,0; .5, 0; 1, 1"/>
                                        <p:tgtEl>
                                          <p:spTgt spid="3">
                                            <p:txEl>
                                              <p:pRg st="2" end="2"/>
                                            </p:txEl>
                                          </p:spTgt>
                                        </p:tgtEl>
                                      </p:cBhvr>
                                    </p:animEffect>
                                    <p:set>
                                      <p:cBhvr>
                                        <p:cTn id="57" dur="1" fill="hold">
                                          <p:stCondLst>
                                            <p:cond delay="499"/>
                                          </p:stCondLst>
                                        </p:cTn>
                                        <p:tgtEl>
                                          <p:spTgt spid="3">
                                            <p:txEl>
                                              <p:pRg st="2" end="2"/>
                                            </p:txEl>
                                          </p:spTgt>
                                        </p:tgtEl>
                                        <p:attrNameLst>
                                          <p:attrName>style.visibility</p:attrName>
                                        </p:attrNameLst>
                                      </p:cBhvr>
                                      <p:to>
                                        <p:strVal val="hidden"/>
                                      </p:to>
                                    </p:set>
                                  </p:childTnLst>
                                </p:cTn>
                              </p:par>
                              <p:par>
                                <p:cTn id="58" presetID="41" presetClass="exit" presetSubtype="0" fill="hold" nodeType="withEffect">
                                  <p:stCondLst>
                                    <p:cond delay="0"/>
                                  </p:stCondLst>
                                  <p:iterate type="lt">
                                    <p:tmPct val="10000"/>
                                  </p:iterate>
                                  <p:childTnLst>
                                    <p:anim calcmode="lin" valueType="num">
                                      <p:cBhvr>
                                        <p:cTn id="59" dur="500"/>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p:tgtEl>
                                          <p:spTgt spid="3">
                                            <p:txEl>
                                              <p:pRg st="3" end="3"/>
                                            </p:txEl>
                                          </p:spTgt>
                                        </p:tgtEl>
                                        <p:attrNameLst>
                                          <p:attrName>ppt_y</p:attrName>
                                        </p:attrNameLst>
                                      </p:cBhvr>
                                      <p:tavLst>
                                        <p:tav tm="0">
                                          <p:val>
                                            <p:strVal val="ppt_y"/>
                                          </p:val>
                                        </p:tav>
                                        <p:tav tm="100000">
                                          <p:val>
                                            <p:strVal val="ppt_y"/>
                                          </p:val>
                                        </p:tav>
                                      </p:tavLst>
                                    </p:anim>
                                    <p:anim calcmode="lin" valueType="num">
                                      <p:cBhvr>
                                        <p:cTn id="61" dur="500"/>
                                        <p:tgtEl>
                                          <p:spTgt spid="3">
                                            <p:txEl>
                                              <p:pRg st="3" end="3"/>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62" dur="500"/>
                                        <p:tgtEl>
                                          <p:spTgt spid="3">
                                            <p:txEl>
                                              <p:pRg st="3" end="3"/>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63" dur="500" tmFilter="0,0; .5, 0; 1, 1"/>
                                        <p:tgtEl>
                                          <p:spTgt spid="3">
                                            <p:txEl>
                                              <p:pRg st="3" end="3"/>
                                            </p:txEl>
                                          </p:spTgt>
                                        </p:tgtEl>
                                      </p:cBhvr>
                                    </p:animEffect>
                                    <p:set>
                                      <p:cBhvr>
                                        <p:cTn id="64" dur="1" fill="hold">
                                          <p:stCondLst>
                                            <p:cond delay="499"/>
                                          </p:stCondLst>
                                        </p:cTn>
                                        <p:tgtEl>
                                          <p:spTgt spid="3">
                                            <p:txEl>
                                              <p:pRg st="3" end="3"/>
                                            </p:txEl>
                                          </p:spTgt>
                                        </p:tgtEl>
                                        <p:attrNameLst>
                                          <p:attrName>style.visibility</p:attrName>
                                        </p:attrNameLst>
                                      </p:cBhvr>
                                      <p:to>
                                        <p:strVal val="hidden"/>
                                      </p:to>
                                    </p:set>
                                  </p:childTnLst>
                                </p:cTn>
                              </p:par>
                              <p:par>
                                <p:cTn id="65" presetID="41" presetClass="exit" presetSubtype="0" fill="hold" nodeType="withEffect">
                                  <p:stCondLst>
                                    <p:cond delay="0"/>
                                  </p:stCondLst>
                                  <p:iterate type="lt">
                                    <p:tmPct val="10000"/>
                                  </p:iterate>
                                  <p:childTnLst>
                                    <p:anim calcmode="lin" valueType="num">
                                      <p:cBhvr>
                                        <p:cTn id="66" dur="500"/>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7" dur="500"/>
                                        <p:tgtEl>
                                          <p:spTgt spid="3">
                                            <p:txEl>
                                              <p:pRg st="4" end="4"/>
                                            </p:txEl>
                                          </p:spTgt>
                                        </p:tgtEl>
                                        <p:attrNameLst>
                                          <p:attrName>ppt_y</p:attrName>
                                        </p:attrNameLst>
                                      </p:cBhvr>
                                      <p:tavLst>
                                        <p:tav tm="0">
                                          <p:val>
                                            <p:strVal val="ppt_y"/>
                                          </p:val>
                                        </p:tav>
                                        <p:tav tm="100000">
                                          <p:val>
                                            <p:strVal val="ppt_y"/>
                                          </p:val>
                                        </p:tav>
                                      </p:tavLst>
                                    </p:anim>
                                    <p:anim calcmode="lin" valueType="num">
                                      <p:cBhvr>
                                        <p:cTn id="68" dur="500"/>
                                        <p:tgtEl>
                                          <p:spTgt spid="3">
                                            <p:txEl>
                                              <p:pRg st="4" end="4"/>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69" dur="500"/>
                                        <p:tgtEl>
                                          <p:spTgt spid="3">
                                            <p:txEl>
                                              <p:pRg st="4" end="4"/>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70" dur="500" tmFilter="0,0; .5, 0; 1, 1"/>
                                        <p:tgtEl>
                                          <p:spTgt spid="3">
                                            <p:txEl>
                                              <p:pRg st="4" end="4"/>
                                            </p:txEl>
                                          </p:spTgt>
                                        </p:tgtEl>
                                      </p:cBhvr>
                                    </p:animEffect>
                                    <p:set>
                                      <p:cBhvr>
                                        <p:cTn id="71"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5852160" y="152400"/>
            <a:ext cx="3276600" cy="45719"/>
          </a:xfrm>
        </p:spPr>
        <p:txBody>
          <a:bodyPr>
            <a:normAutofit fontScale="90000"/>
          </a:bodyPr>
          <a:lstStyle/>
          <a:p>
            <a:endParaRPr lang="en-US" dirty="0"/>
          </a:p>
        </p:txBody>
      </p:sp>
      <p:sp>
        <p:nvSpPr>
          <p:cNvPr id="3" name="Content Placeholder 2"/>
          <p:cNvSpPr>
            <a:spLocks noGrp="1"/>
          </p:cNvSpPr>
          <p:nvPr>
            <p:ph idx="1"/>
          </p:nvPr>
        </p:nvSpPr>
        <p:spPr>
          <a:xfrm>
            <a:off x="990600" y="3048000"/>
            <a:ext cx="7010400" cy="3200400"/>
          </a:xfrm>
        </p:spPr>
        <p:txBody>
          <a:bodyPr>
            <a:normAutofit fontScale="92500" lnSpcReduction="20000"/>
          </a:bodyPr>
          <a:lstStyle/>
          <a:p>
            <a:pPr marL="0" indent="0">
              <a:buNone/>
            </a:pPr>
            <a:r>
              <a:rPr lang="en-US" dirty="0" smtClean="0"/>
              <a:t>                                    </a:t>
            </a:r>
            <a:r>
              <a:rPr lang="en-US" dirty="0" smtClean="0">
                <a:solidFill>
                  <a:schemeClr val="bg1"/>
                </a:solidFill>
              </a:rPr>
              <a:t>CREDITS</a:t>
            </a:r>
          </a:p>
          <a:p>
            <a:pPr marL="0" indent="0">
              <a:buNone/>
            </a:pPr>
            <a:endParaRPr lang="en-US" dirty="0"/>
          </a:p>
          <a:p>
            <a:pPr marL="0" indent="0">
              <a:buNone/>
            </a:pPr>
            <a:r>
              <a:rPr lang="en-US" dirty="0" smtClean="0"/>
              <a:t>                    </a:t>
            </a:r>
            <a:r>
              <a:rPr lang="en-US" dirty="0"/>
              <a:t> </a:t>
            </a:r>
            <a:r>
              <a:rPr lang="en-US" dirty="0" smtClean="0">
                <a:solidFill>
                  <a:schemeClr val="bg1"/>
                </a:solidFill>
              </a:rPr>
              <a:t>Created by Ethan and Sam</a:t>
            </a:r>
          </a:p>
          <a:p>
            <a:pPr marL="0" indent="0">
              <a:buNone/>
            </a:pPr>
            <a:r>
              <a:rPr lang="en-US" dirty="0">
                <a:solidFill>
                  <a:schemeClr val="bg1"/>
                </a:solidFill>
              </a:rPr>
              <a:t>	</a:t>
            </a:r>
            <a:r>
              <a:rPr lang="en-US" dirty="0" smtClean="0">
                <a:solidFill>
                  <a:schemeClr val="bg1"/>
                </a:solidFill>
              </a:rPr>
              <a:t>	             RESOURCES </a:t>
            </a:r>
          </a:p>
          <a:p>
            <a:pPr marL="0" indent="0">
              <a:buNone/>
            </a:pPr>
            <a:r>
              <a:rPr lang="en-US" dirty="0">
                <a:solidFill>
                  <a:schemeClr val="bg1"/>
                </a:solidFill>
              </a:rPr>
              <a:t>	</a:t>
            </a:r>
            <a:r>
              <a:rPr lang="en-US" dirty="0" smtClean="0">
                <a:solidFill>
                  <a:schemeClr val="bg1"/>
                </a:solidFill>
              </a:rPr>
              <a:t>	   The National Geographic</a:t>
            </a:r>
          </a:p>
          <a:p>
            <a:pPr marL="0" indent="0">
              <a:buNone/>
            </a:pPr>
            <a:r>
              <a:rPr lang="en-US" dirty="0">
                <a:solidFill>
                  <a:schemeClr val="bg1"/>
                </a:solidFill>
              </a:rPr>
              <a:t>	 </a:t>
            </a:r>
            <a:r>
              <a:rPr lang="en-US" dirty="0" smtClean="0">
                <a:solidFill>
                  <a:schemeClr val="bg1"/>
                </a:solidFill>
              </a:rPr>
              <a:t>         Pictures from Google Images</a:t>
            </a:r>
          </a:p>
          <a:p>
            <a:pPr marL="0" indent="0">
              <a:buNone/>
            </a:pPr>
            <a:endParaRPr lang="en-US" dirty="0">
              <a:solidFill>
                <a:schemeClr val="bg1"/>
              </a:solidFill>
            </a:endParaRPr>
          </a:p>
          <a:p>
            <a:pPr marL="0" indent="0">
              <a:buNone/>
            </a:pPr>
            <a:r>
              <a:rPr lang="en-US" dirty="0" smtClean="0">
                <a:solidFill>
                  <a:schemeClr val="bg1"/>
                </a:solidFill>
              </a:rPr>
              <a:t>	</a:t>
            </a:r>
            <a:r>
              <a:rPr lang="en-US" dirty="0">
                <a:solidFill>
                  <a:schemeClr val="bg1"/>
                </a:solidFill>
              </a:rPr>
              <a:t>	</a:t>
            </a:r>
            <a:r>
              <a:rPr lang="en-US" dirty="0" smtClean="0">
                <a:solidFill>
                  <a:schemeClr val="bg1"/>
                </a:solidFill>
              </a:rPr>
              <a:t>     Thanks For Watching!</a:t>
            </a:r>
            <a:endParaRPr lang="en-US"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99695"/>
            <a:ext cx="4419600" cy="2800350"/>
          </a:xfrm>
          <a:prstGeom prst="rect">
            <a:avLst/>
          </a:prstGeom>
        </p:spPr>
      </p:pic>
    </p:spTree>
    <p:extLst>
      <p:ext uri="{BB962C8B-B14F-4D97-AF65-F5344CB8AC3E}">
        <p14:creationId xmlns:p14="http://schemas.microsoft.com/office/powerpoint/2010/main" val="68659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581</TotalTime>
  <Words>402</Words>
  <Application>Microsoft Office PowerPoint</Application>
  <PresentationFormat>On-screen Show (4:3)</PresentationFormat>
  <Paragraphs>38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Global Warming</vt:lpstr>
      <vt:lpstr>Effects of Global Warming</vt:lpstr>
      <vt:lpstr>The Ozone Layer </vt:lpstr>
      <vt:lpstr>Fossil Fuels</vt:lpstr>
      <vt:lpstr>Littering </vt:lpstr>
      <vt:lpstr>Climate Change</vt:lpstr>
      <vt:lpstr>What Will This Affect In Hebbville?</vt:lpstr>
      <vt:lpstr>How Can We Help Lower Global Warming Percentages?</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Student</dc:creator>
  <cp:lastModifiedBy>Student</cp:lastModifiedBy>
  <cp:revision>31</cp:revision>
  <cp:lastPrinted>2013-10-11T13:28:12Z</cp:lastPrinted>
  <dcterms:created xsi:type="dcterms:W3CDTF">2013-10-07T12:57:02Z</dcterms:created>
  <dcterms:modified xsi:type="dcterms:W3CDTF">2013-10-24T13:03:46Z</dcterms:modified>
</cp:coreProperties>
</file>